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969230-D0BB-4BDC-B408-5BF806618DEA}" type="datetimeFigureOut">
              <a:rPr lang="en-US" smtClean="0"/>
              <a:t>08-May-19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834D68-59F5-4F53-A4C9-98828764DA0B}" type="slidenum">
              <a:rPr lang="en-US" smtClean="0"/>
              <a:t>‹#›</a:t>
            </a:fld>
            <a:endParaRPr lang="en-US"/>
          </a:p>
        </p:txBody>
      </p:sp>
    </p:spTree>
    <p:extLst>
      <p:ext uri="{BB962C8B-B14F-4D97-AF65-F5344CB8AC3E}">
        <p14:creationId xmlns:p14="http://schemas.microsoft.com/office/powerpoint/2010/main" val="738903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E6707A-E28B-4BB1-AEEF-7D9C4C1F081C}" type="slidenum">
              <a:rPr lang="en-GB" smtClean="0"/>
              <a:t>10</a:t>
            </a:fld>
            <a:endParaRPr lang="en-GB"/>
          </a:p>
        </p:txBody>
      </p:sp>
    </p:spTree>
    <p:extLst>
      <p:ext uri="{BB962C8B-B14F-4D97-AF65-F5344CB8AC3E}">
        <p14:creationId xmlns:p14="http://schemas.microsoft.com/office/powerpoint/2010/main" val="2762247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A62FD-916A-4026-8759-2CE59ADBF0A5}" type="datetimeFigureOut">
              <a:rPr lang="en-US" smtClean="0"/>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3251510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A62FD-916A-4026-8759-2CE59ADBF0A5}" type="datetimeFigureOut">
              <a:rPr lang="en-US" smtClean="0"/>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128046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A62FD-916A-4026-8759-2CE59ADBF0A5}" type="datetimeFigureOut">
              <a:rPr lang="en-US" smtClean="0"/>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199430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A62FD-916A-4026-8759-2CE59ADBF0A5}" type="datetimeFigureOut">
              <a:rPr lang="en-US" smtClean="0"/>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327524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A62FD-916A-4026-8759-2CE59ADBF0A5}" type="datetimeFigureOut">
              <a:rPr lang="en-US" smtClean="0"/>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48621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A62FD-916A-4026-8759-2CE59ADBF0A5}" type="datetimeFigureOut">
              <a:rPr lang="en-US" smtClean="0"/>
              <a:t>08-May-19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46426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A62FD-916A-4026-8759-2CE59ADBF0A5}" type="datetimeFigureOut">
              <a:rPr lang="en-US" smtClean="0"/>
              <a:t>08-May-19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427236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A62FD-916A-4026-8759-2CE59ADBF0A5}" type="datetimeFigureOut">
              <a:rPr lang="en-US" smtClean="0"/>
              <a:t>08-May-19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391491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A62FD-916A-4026-8759-2CE59ADBF0A5}" type="datetimeFigureOut">
              <a:rPr lang="en-US" smtClean="0"/>
              <a:t>08-May-19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96592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A62FD-916A-4026-8759-2CE59ADBF0A5}" type="datetimeFigureOut">
              <a:rPr lang="en-US" smtClean="0"/>
              <a:t>08-May-19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109702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A62FD-916A-4026-8759-2CE59ADBF0A5}" type="datetimeFigureOut">
              <a:rPr lang="en-US" smtClean="0"/>
              <a:t>08-May-19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E0D38-B82A-437F-83AA-B7F23972C8C2}" type="slidenum">
              <a:rPr lang="en-US" smtClean="0"/>
              <a:t>‹#›</a:t>
            </a:fld>
            <a:endParaRPr lang="en-US"/>
          </a:p>
        </p:txBody>
      </p:sp>
    </p:spTree>
    <p:extLst>
      <p:ext uri="{BB962C8B-B14F-4D97-AF65-F5344CB8AC3E}">
        <p14:creationId xmlns:p14="http://schemas.microsoft.com/office/powerpoint/2010/main" val="285419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A62FD-916A-4026-8759-2CE59ADBF0A5}" type="datetimeFigureOut">
              <a:rPr lang="en-US" smtClean="0"/>
              <a:t>08-May-19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E0D38-B82A-437F-83AA-B7F23972C8C2}" type="slidenum">
              <a:rPr lang="en-US" smtClean="0"/>
              <a:t>‹#›</a:t>
            </a:fld>
            <a:endParaRPr lang="en-US"/>
          </a:p>
        </p:txBody>
      </p:sp>
    </p:spTree>
    <p:extLst>
      <p:ext uri="{BB962C8B-B14F-4D97-AF65-F5344CB8AC3E}">
        <p14:creationId xmlns:p14="http://schemas.microsoft.com/office/powerpoint/2010/main" val="2028609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Communication between cells</a:t>
            </a:r>
            <a:endParaRPr lang="en-GB" dirty="0"/>
          </a:p>
        </p:txBody>
      </p:sp>
      <p:sp>
        <p:nvSpPr>
          <p:cNvPr id="3" name="Content Placeholder 2"/>
          <p:cNvSpPr>
            <a:spLocks noGrp="1"/>
          </p:cNvSpPr>
          <p:nvPr>
            <p:ph idx="1"/>
          </p:nvPr>
        </p:nvSpPr>
        <p:spPr/>
        <p:txBody>
          <a:bodyPr/>
          <a:lstStyle/>
          <a:p>
            <a:pPr marL="82296" indent="0">
              <a:buNone/>
            </a:pPr>
            <a:r>
              <a:rPr lang="en-GB" dirty="0" smtClean="0"/>
              <a:t>Communication occurs by two main methods:</a:t>
            </a:r>
          </a:p>
          <a:p>
            <a:pPr marL="596646" indent="-514350">
              <a:buFont typeface="+mj-lt"/>
              <a:buAutoNum type="arabicPeriod"/>
            </a:pPr>
            <a:r>
              <a:rPr lang="en-GB" dirty="0" smtClean="0"/>
              <a:t>Nervous system (nerve impulses)</a:t>
            </a:r>
          </a:p>
          <a:p>
            <a:pPr marL="596646" indent="-514350">
              <a:buFont typeface="+mj-lt"/>
              <a:buAutoNum type="arabicPeriod"/>
            </a:pPr>
            <a:r>
              <a:rPr lang="en-GB" dirty="0" smtClean="0"/>
              <a:t>Endocrine system (hormones)</a:t>
            </a:r>
            <a:endParaRPr lang="en-GB" dirty="0"/>
          </a:p>
        </p:txBody>
      </p:sp>
    </p:spTree>
    <p:extLst>
      <p:ext uri="{BB962C8B-B14F-4D97-AF65-F5344CB8AC3E}">
        <p14:creationId xmlns:p14="http://schemas.microsoft.com/office/powerpoint/2010/main" val="366589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4636"/>
            <a:ext cx="7498080" cy="1143000"/>
          </a:xfrm>
        </p:spPr>
        <p:txBody>
          <a:bodyPr/>
          <a:lstStyle/>
          <a:p>
            <a:r>
              <a:rPr lang="en-GB" dirty="0" smtClean="0"/>
              <a:t>Endocrine system</a:t>
            </a:r>
            <a:endParaRPr lang="en-GB" dirty="0"/>
          </a:p>
        </p:txBody>
      </p:sp>
      <p:sp>
        <p:nvSpPr>
          <p:cNvPr id="3" name="Content Placeholder 2"/>
          <p:cNvSpPr>
            <a:spLocks noGrp="1"/>
          </p:cNvSpPr>
          <p:nvPr>
            <p:ph idx="1"/>
          </p:nvPr>
        </p:nvSpPr>
        <p:spPr>
          <a:xfrm>
            <a:off x="1108725" y="1156998"/>
            <a:ext cx="7498080" cy="5333714"/>
          </a:xfrm>
        </p:spPr>
        <p:txBody>
          <a:bodyPr>
            <a:normAutofit fontScale="77500" lnSpcReduction="20000"/>
          </a:bodyPr>
          <a:lstStyle/>
          <a:p>
            <a:r>
              <a:rPr lang="en-GB" dirty="0" smtClean="0"/>
              <a:t>Hormones are chemical substances produced by one part of the body (endocrine gland) which have and effect n another part (target cells)</a:t>
            </a:r>
          </a:p>
          <a:p>
            <a:endParaRPr lang="en-GB" dirty="0" smtClean="0"/>
          </a:p>
          <a:p>
            <a:r>
              <a:rPr lang="en-GB" dirty="0" smtClean="0"/>
              <a:t>There are two types of glands:</a:t>
            </a:r>
          </a:p>
          <a:p>
            <a:endParaRPr lang="en-GB" dirty="0" smtClean="0"/>
          </a:p>
          <a:p>
            <a:pPr marL="596646" indent="-514350">
              <a:buFont typeface="+mj-lt"/>
              <a:buAutoNum type="arabicPeriod"/>
            </a:pPr>
            <a:r>
              <a:rPr lang="en-GB" dirty="0" smtClean="0"/>
              <a:t>Glands with ducts</a:t>
            </a:r>
          </a:p>
          <a:p>
            <a:pPr marL="356616" lvl="1" indent="0">
              <a:buNone/>
            </a:pPr>
            <a:r>
              <a:rPr lang="en-GB" dirty="0" smtClean="0"/>
              <a:t>(exocrine glands)</a:t>
            </a:r>
          </a:p>
          <a:p>
            <a:pPr marL="356616" lvl="1" indent="0">
              <a:buNone/>
            </a:pPr>
            <a:r>
              <a:rPr lang="en-GB" sz="2400" dirty="0" smtClean="0"/>
              <a:t>e.g. glands that secrete digestive </a:t>
            </a:r>
          </a:p>
          <a:p>
            <a:pPr marL="356616" lvl="1" indent="0">
              <a:buNone/>
            </a:pPr>
            <a:r>
              <a:rPr lang="en-GB" sz="2400" dirty="0" smtClean="0"/>
              <a:t>enzymes (salivary gland)</a:t>
            </a:r>
            <a:endParaRPr lang="en-GB" sz="2400" dirty="0"/>
          </a:p>
          <a:p>
            <a:pPr marL="356616" lvl="1" indent="0">
              <a:buNone/>
            </a:pPr>
            <a:endParaRPr lang="en-GB" dirty="0" smtClean="0"/>
          </a:p>
          <a:p>
            <a:pPr marL="596646" indent="-514350">
              <a:buFont typeface="+mj-lt"/>
              <a:buAutoNum type="arabicPeriod"/>
            </a:pPr>
            <a:r>
              <a:rPr lang="en-GB" dirty="0" smtClean="0"/>
              <a:t>Ductless glands</a:t>
            </a:r>
          </a:p>
          <a:p>
            <a:pPr marL="356616" lvl="1" indent="0">
              <a:buNone/>
            </a:pPr>
            <a:r>
              <a:rPr lang="en-GB" dirty="0" smtClean="0"/>
              <a:t>(endocrine glands)</a:t>
            </a:r>
          </a:p>
          <a:p>
            <a:pPr marL="356616" lvl="1" indent="0">
              <a:buNone/>
            </a:pPr>
            <a:r>
              <a:rPr lang="en-GB" sz="2400" dirty="0" smtClean="0"/>
              <a:t>e.g. glands which secrete </a:t>
            </a:r>
          </a:p>
          <a:p>
            <a:pPr marL="356616" lvl="1" indent="0">
              <a:buNone/>
            </a:pPr>
            <a:r>
              <a:rPr lang="en-GB" sz="2400" dirty="0" smtClean="0"/>
              <a:t>hormones (pituitary gland (ADH))</a:t>
            </a:r>
          </a:p>
        </p:txBody>
      </p:sp>
      <p:grpSp>
        <p:nvGrpSpPr>
          <p:cNvPr id="31" name="Group 30"/>
          <p:cNvGrpSpPr/>
          <p:nvPr/>
        </p:nvGrpSpPr>
        <p:grpSpPr>
          <a:xfrm>
            <a:off x="5961653" y="2757055"/>
            <a:ext cx="2819400" cy="1600200"/>
            <a:chOff x="5961653" y="2757055"/>
            <a:chExt cx="2819400" cy="1600200"/>
          </a:xfrm>
        </p:grpSpPr>
        <p:sp>
          <p:nvSpPr>
            <p:cNvPr id="4" name="Oval 3"/>
            <p:cNvSpPr/>
            <p:nvPr/>
          </p:nvSpPr>
          <p:spPr>
            <a:xfrm>
              <a:off x="6647453" y="2757055"/>
              <a:ext cx="1066800" cy="1066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5961653" y="4128655"/>
              <a:ext cx="2819400" cy="2286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7104652" y="3706813"/>
              <a:ext cx="121919"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p:cNvCxnSpPr/>
            <p:nvPr/>
          </p:nvCxnSpPr>
          <p:spPr>
            <a:xfrm>
              <a:off x="7165612" y="3671455"/>
              <a:ext cx="15241" cy="571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11770" y="3546392"/>
              <a:ext cx="595035" cy="369332"/>
            </a:xfrm>
            <a:prstGeom prst="rect">
              <a:avLst/>
            </a:prstGeom>
            <a:noFill/>
          </p:spPr>
          <p:txBody>
            <a:bodyPr wrap="none" rtlCol="0">
              <a:spAutoFit/>
            </a:bodyPr>
            <a:lstStyle/>
            <a:p>
              <a:r>
                <a:rPr lang="en-GB" dirty="0" smtClean="0"/>
                <a:t>duct</a:t>
              </a:r>
              <a:endParaRPr lang="en-GB" dirty="0"/>
            </a:p>
          </p:txBody>
        </p:sp>
        <p:cxnSp>
          <p:nvCxnSpPr>
            <p:cNvPr id="14" name="Straight Connector 13"/>
            <p:cNvCxnSpPr>
              <a:stCxn id="12" idx="1"/>
            </p:cNvCxnSpPr>
            <p:nvPr/>
          </p:nvCxnSpPr>
          <p:spPr>
            <a:xfrm flipH="1">
              <a:off x="7257053" y="3731058"/>
              <a:ext cx="754717" cy="22614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5317595" y="4686300"/>
            <a:ext cx="3947798" cy="2013179"/>
            <a:chOff x="5317595" y="4686300"/>
            <a:chExt cx="3947798" cy="2013179"/>
          </a:xfrm>
        </p:grpSpPr>
        <p:sp>
          <p:nvSpPr>
            <p:cNvPr id="15" name="Oval 14"/>
            <p:cNvSpPr/>
            <p:nvPr/>
          </p:nvSpPr>
          <p:spPr>
            <a:xfrm>
              <a:off x="6050580" y="4686300"/>
              <a:ext cx="1066800" cy="1066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5317595" y="5905500"/>
              <a:ext cx="2819400" cy="2286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p:cNvCxnSpPr/>
            <p:nvPr/>
          </p:nvCxnSpPr>
          <p:spPr>
            <a:xfrm>
              <a:off x="6727295" y="5219700"/>
              <a:ext cx="390085" cy="571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583980" y="5372100"/>
              <a:ext cx="195042" cy="419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6355380" y="5372100"/>
              <a:ext cx="76200" cy="419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6050580" y="5215164"/>
              <a:ext cx="240836" cy="5379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215275" y="5106769"/>
              <a:ext cx="2050118" cy="646331"/>
            </a:xfrm>
            <a:prstGeom prst="rect">
              <a:avLst/>
            </a:prstGeom>
            <a:noFill/>
          </p:spPr>
          <p:txBody>
            <a:bodyPr wrap="square" rtlCol="0">
              <a:spAutoFit/>
            </a:bodyPr>
            <a:lstStyle/>
            <a:p>
              <a:r>
                <a:rPr lang="en-GB" dirty="0" smtClean="0"/>
                <a:t>Hormone diffuses into blood stream</a:t>
              </a:r>
              <a:endParaRPr lang="en-GB" dirty="0"/>
            </a:p>
          </p:txBody>
        </p:sp>
        <p:sp>
          <p:nvSpPr>
            <p:cNvPr id="28" name="TextBox 27"/>
            <p:cNvSpPr txBox="1"/>
            <p:nvPr/>
          </p:nvSpPr>
          <p:spPr>
            <a:xfrm>
              <a:off x="5498281" y="6330147"/>
              <a:ext cx="1345433" cy="369332"/>
            </a:xfrm>
            <a:prstGeom prst="rect">
              <a:avLst/>
            </a:prstGeom>
            <a:noFill/>
          </p:spPr>
          <p:txBody>
            <a:bodyPr wrap="none" rtlCol="0">
              <a:spAutoFit/>
            </a:bodyPr>
            <a:lstStyle/>
            <a:p>
              <a:r>
                <a:rPr lang="en-GB" dirty="0" smtClean="0"/>
                <a:t>Blood vessel</a:t>
              </a:r>
              <a:endParaRPr lang="en-GB" dirty="0"/>
            </a:p>
          </p:txBody>
        </p:sp>
        <p:cxnSp>
          <p:nvCxnSpPr>
            <p:cNvPr id="29" name="Straight Connector 28"/>
            <p:cNvCxnSpPr/>
            <p:nvPr/>
          </p:nvCxnSpPr>
          <p:spPr>
            <a:xfrm flipH="1">
              <a:off x="6431580" y="6054921"/>
              <a:ext cx="181430" cy="275226"/>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0541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227" y="103963"/>
            <a:ext cx="7498080" cy="4800600"/>
          </a:xfrm>
        </p:spPr>
        <p:txBody>
          <a:bodyPr>
            <a:normAutofit/>
          </a:bodyPr>
          <a:lstStyle/>
          <a:p>
            <a:pPr marL="82296" indent="0">
              <a:buNone/>
            </a:pPr>
            <a:r>
              <a:rPr lang="en-GB" sz="2000" dirty="0" smtClean="0"/>
              <a:t>So far you have looked at the effect of the following hormones</a:t>
            </a:r>
          </a:p>
          <a:p>
            <a:r>
              <a:rPr lang="en-GB" sz="2000" dirty="0" smtClean="0"/>
              <a:t>ADH</a:t>
            </a:r>
          </a:p>
          <a:p>
            <a:r>
              <a:rPr lang="en-GB" sz="2000" dirty="0" smtClean="0"/>
              <a:t>Insulin</a:t>
            </a:r>
            <a:endParaRPr lang="en-GB" sz="2000" dirty="0"/>
          </a:p>
        </p:txBody>
      </p:sp>
      <p:pic>
        <p:nvPicPr>
          <p:cNvPr id="8194" name="Picture 2" descr="http://www.ama-assn.org/resources/images/atlas/endocrinesystematla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604183"/>
            <a:ext cx="4505324" cy="62120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75507" y="6463162"/>
            <a:ext cx="2198422" cy="338554"/>
          </a:xfrm>
          <a:prstGeom prst="rect">
            <a:avLst/>
          </a:prstGeom>
          <a:solidFill>
            <a:srgbClr val="E5F3F7"/>
          </a:solidFill>
          <a:ln>
            <a:solidFill>
              <a:schemeClr val="accent1"/>
            </a:solidFill>
          </a:ln>
        </p:spPr>
        <p:txBody>
          <a:bodyPr wrap="none" rtlCol="0">
            <a:spAutoFit/>
          </a:bodyPr>
          <a:lstStyle/>
          <a:p>
            <a:r>
              <a:rPr lang="en-GB" sz="1600" b="1" dirty="0" smtClean="0">
                <a:solidFill>
                  <a:schemeClr val="accent1">
                    <a:lumMod val="75000"/>
                  </a:schemeClr>
                </a:solidFill>
              </a:rPr>
              <a:t>Secrete testosterone</a:t>
            </a:r>
            <a:endParaRPr lang="en-GB" sz="1600" b="1" dirty="0">
              <a:solidFill>
                <a:schemeClr val="accent1">
                  <a:lumMod val="75000"/>
                </a:schemeClr>
              </a:solidFill>
            </a:endParaRPr>
          </a:p>
        </p:txBody>
      </p:sp>
      <p:sp>
        <p:nvSpPr>
          <p:cNvPr id="6" name="TextBox 5"/>
          <p:cNvSpPr txBox="1"/>
          <p:nvPr/>
        </p:nvSpPr>
        <p:spPr>
          <a:xfrm>
            <a:off x="7222710" y="4495800"/>
            <a:ext cx="1504016" cy="830997"/>
          </a:xfrm>
          <a:prstGeom prst="rect">
            <a:avLst/>
          </a:prstGeom>
          <a:solidFill>
            <a:srgbClr val="E5F3F7"/>
          </a:solidFill>
          <a:ln>
            <a:solidFill>
              <a:schemeClr val="accent1"/>
            </a:solidFill>
          </a:ln>
        </p:spPr>
        <p:txBody>
          <a:bodyPr wrap="square" rtlCol="0">
            <a:spAutoFit/>
          </a:bodyPr>
          <a:lstStyle/>
          <a:p>
            <a:r>
              <a:rPr lang="en-GB" sz="1600" b="1" dirty="0" smtClean="0">
                <a:solidFill>
                  <a:schemeClr val="accent1">
                    <a:lumMod val="75000"/>
                  </a:schemeClr>
                </a:solidFill>
              </a:rPr>
              <a:t>Secrete oestrogen &amp; progesterone</a:t>
            </a:r>
            <a:endParaRPr lang="en-GB" sz="1600" b="1" dirty="0">
              <a:solidFill>
                <a:schemeClr val="accent1">
                  <a:lumMod val="75000"/>
                </a:schemeClr>
              </a:solidFill>
            </a:endParaRPr>
          </a:p>
        </p:txBody>
      </p:sp>
      <p:sp>
        <p:nvSpPr>
          <p:cNvPr id="7" name="TextBox 6"/>
          <p:cNvSpPr txBox="1"/>
          <p:nvPr/>
        </p:nvSpPr>
        <p:spPr>
          <a:xfrm>
            <a:off x="7426324" y="3745849"/>
            <a:ext cx="1685783" cy="338554"/>
          </a:xfrm>
          <a:prstGeom prst="rect">
            <a:avLst/>
          </a:prstGeom>
          <a:solidFill>
            <a:srgbClr val="E5F3F7"/>
          </a:solidFill>
          <a:ln>
            <a:solidFill>
              <a:schemeClr val="accent1"/>
            </a:solidFill>
          </a:ln>
        </p:spPr>
        <p:txBody>
          <a:bodyPr wrap="none" rtlCol="0">
            <a:spAutoFit/>
          </a:bodyPr>
          <a:lstStyle/>
          <a:p>
            <a:r>
              <a:rPr lang="en-GB" sz="1600" b="1" dirty="0" smtClean="0">
                <a:solidFill>
                  <a:schemeClr val="accent1">
                    <a:lumMod val="75000"/>
                  </a:schemeClr>
                </a:solidFill>
              </a:rPr>
              <a:t>Secretes insulin</a:t>
            </a:r>
            <a:endParaRPr lang="en-GB" sz="1600" b="1" dirty="0">
              <a:solidFill>
                <a:schemeClr val="accent1">
                  <a:lumMod val="75000"/>
                </a:schemeClr>
              </a:solidFill>
            </a:endParaRPr>
          </a:p>
        </p:txBody>
      </p:sp>
      <p:sp>
        <p:nvSpPr>
          <p:cNvPr id="8" name="TextBox 7"/>
          <p:cNvSpPr txBox="1"/>
          <p:nvPr/>
        </p:nvSpPr>
        <p:spPr>
          <a:xfrm>
            <a:off x="1196109" y="1524000"/>
            <a:ext cx="2104571" cy="1169551"/>
          </a:xfrm>
          <a:prstGeom prst="rect">
            <a:avLst/>
          </a:prstGeom>
          <a:solidFill>
            <a:srgbClr val="E5F3F7"/>
          </a:solidFill>
          <a:ln>
            <a:solidFill>
              <a:schemeClr val="accent1"/>
            </a:solidFill>
          </a:ln>
        </p:spPr>
        <p:txBody>
          <a:bodyPr wrap="square" rtlCol="0">
            <a:spAutoFit/>
          </a:bodyPr>
          <a:lstStyle/>
          <a:p>
            <a:r>
              <a:rPr lang="en-GB" sz="1400" b="1" dirty="0" smtClean="0">
                <a:solidFill>
                  <a:schemeClr val="accent1">
                    <a:lumMod val="75000"/>
                  </a:schemeClr>
                </a:solidFill>
              </a:rPr>
              <a:t>Secretes ADH, human growth hormone &amp;</a:t>
            </a:r>
          </a:p>
          <a:p>
            <a:r>
              <a:rPr lang="en-GB" sz="1400" b="1" dirty="0">
                <a:solidFill>
                  <a:schemeClr val="accent1">
                    <a:lumMod val="75000"/>
                  </a:schemeClr>
                </a:solidFill>
              </a:rPr>
              <a:t>t</a:t>
            </a:r>
            <a:r>
              <a:rPr lang="en-GB" sz="1400" b="1" dirty="0" smtClean="0">
                <a:solidFill>
                  <a:schemeClr val="accent1">
                    <a:lumMod val="75000"/>
                  </a:schemeClr>
                </a:solidFill>
              </a:rPr>
              <a:t>rophic hormones (control other endocrine glands)</a:t>
            </a:r>
            <a:endParaRPr lang="en-GB" sz="1400" b="1" dirty="0">
              <a:solidFill>
                <a:schemeClr val="accent1">
                  <a:lumMod val="75000"/>
                </a:schemeClr>
              </a:solidFill>
            </a:endParaRPr>
          </a:p>
        </p:txBody>
      </p:sp>
      <p:sp>
        <p:nvSpPr>
          <p:cNvPr id="9" name="TextBox 8"/>
          <p:cNvSpPr txBox="1"/>
          <p:nvPr/>
        </p:nvSpPr>
        <p:spPr>
          <a:xfrm>
            <a:off x="450309" y="3021821"/>
            <a:ext cx="2592376" cy="584775"/>
          </a:xfrm>
          <a:prstGeom prst="rect">
            <a:avLst/>
          </a:prstGeom>
          <a:solidFill>
            <a:srgbClr val="E5F3F7"/>
          </a:solidFill>
          <a:ln>
            <a:solidFill>
              <a:schemeClr val="accent1"/>
            </a:solidFill>
          </a:ln>
        </p:spPr>
        <p:txBody>
          <a:bodyPr wrap="none" rtlCol="0">
            <a:spAutoFit/>
          </a:bodyPr>
          <a:lstStyle/>
          <a:p>
            <a:pPr algn="r"/>
            <a:r>
              <a:rPr lang="en-GB" sz="1600" b="1" dirty="0" smtClean="0">
                <a:solidFill>
                  <a:schemeClr val="accent1">
                    <a:lumMod val="75000"/>
                  </a:schemeClr>
                </a:solidFill>
              </a:rPr>
              <a:t>Secrete adrenalin</a:t>
            </a:r>
          </a:p>
          <a:p>
            <a:pPr algn="r"/>
            <a:r>
              <a:rPr lang="en-GB" sz="1600" b="1" dirty="0" smtClean="0">
                <a:solidFill>
                  <a:schemeClr val="accent1">
                    <a:lumMod val="75000"/>
                  </a:schemeClr>
                </a:solidFill>
              </a:rPr>
              <a:t>“fight or flight” hormone</a:t>
            </a:r>
            <a:endParaRPr lang="en-GB" sz="1600" b="1" dirty="0">
              <a:solidFill>
                <a:schemeClr val="accent1">
                  <a:lumMod val="75000"/>
                </a:schemeClr>
              </a:solidFill>
            </a:endParaRPr>
          </a:p>
        </p:txBody>
      </p:sp>
      <p:cxnSp>
        <p:nvCxnSpPr>
          <p:cNvPr id="5" name="Straight Connector 4"/>
          <p:cNvCxnSpPr/>
          <p:nvPr/>
        </p:nvCxnSpPr>
        <p:spPr>
          <a:xfrm flipH="1">
            <a:off x="3300680" y="1371600"/>
            <a:ext cx="585520" cy="381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00041" y="2329323"/>
            <a:ext cx="1758729" cy="1384995"/>
          </a:xfrm>
          <a:prstGeom prst="rect">
            <a:avLst/>
          </a:prstGeom>
          <a:solidFill>
            <a:srgbClr val="E5F3F7"/>
          </a:solidFill>
          <a:ln>
            <a:solidFill>
              <a:schemeClr val="accent1"/>
            </a:solidFill>
          </a:ln>
        </p:spPr>
        <p:txBody>
          <a:bodyPr wrap="square" rtlCol="0">
            <a:spAutoFit/>
          </a:bodyPr>
          <a:lstStyle/>
          <a:p>
            <a:r>
              <a:rPr lang="en-GB" sz="1400" dirty="0"/>
              <a:t>T</a:t>
            </a:r>
            <a:r>
              <a:rPr lang="en-GB" sz="1400" dirty="0" smtClean="0"/>
              <a:t>he pancreas is also an exocrine organ – it secretes enzymes for digestion down a tube into the small intestine</a:t>
            </a:r>
            <a:endParaRPr lang="en-GB" sz="1400" dirty="0"/>
          </a:p>
        </p:txBody>
      </p:sp>
    </p:spTree>
    <p:extLst>
      <p:ext uri="{BB962C8B-B14F-4D97-AF65-F5344CB8AC3E}">
        <p14:creationId xmlns:p14="http://schemas.microsoft.com/office/powerpoint/2010/main" val="18247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Hormones</a:t>
            </a:r>
            <a:endParaRPr lang="en-GB" dirty="0"/>
          </a:p>
        </p:txBody>
      </p:sp>
      <p:sp>
        <p:nvSpPr>
          <p:cNvPr id="3" name="Content Placeholder 2"/>
          <p:cNvSpPr>
            <a:spLocks noGrp="1"/>
          </p:cNvSpPr>
          <p:nvPr>
            <p:ph idx="1"/>
          </p:nvPr>
        </p:nvSpPr>
        <p:spPr/>
        <p:txBody>
          <a:bodyPr/>
          <a:lstStyle/>
          <a:p>
            <a:pPr marL="82296" indent="0">
              <a:spcAft>
                <a:spcPts val="1200"/>
              </a:spcAft>
              <a:buNone/>
            </a:pPr>
            <a:r>
              <a:rPr lang="en-GB" dirty="0" smtClean="0"/>
              <a:t>You need to know about the following:</a:t>
            </a:r>
          </a:p>
          <a:p>
            <a:pPr>
              <a:spcAft>
                <a:spcPts val="1200"/>
              </a:spcAft>
            </a:pPr>
            <a:r>
              <a:rPr lang="en-GB" b="1" dirty="0" smtClean="0"/>
              <a:t>Adrenalin</a:t>
            </a:r>
            <a:r>
              <a:rPr lang="en-GB" dirty="0" smtClean="0"/>
              <a:t> – “fight or flight” hormone secreted from the adrenal glands</a:t>
            </a:r>
          </a:p>
          <a:p>
            <a:pPr>
              <a:spcAft>
                <a:spcPts val="1200"/>
              </a:spcAft>
            </a:pPr>
            <a:r>
              <a:rPr lang="en-GB" b="1" dirty="0" smtClean="0"/>
              <a:t>Testosterone, Oestrogen and Progesterone </a:t>
            </a:r>
            <a:r>
              <a:rPr lang="en-GB" dirty="0" smtClean="0"/>
              <a:t>(sex hormones to be covered later)</a:t>
            </a:r>
            <a:endParaRPr lang="en-GB" dirty="0"/>
          </a:p>
        </p:txBody>
      </p:sp>
    </p:spTree>
    <p:extLst>
      <p:ext uri="{BB962C8B-B14F-4D97-AF65-F5344CB8AC3E}">
        <p14:creationId xmlns:p14="http://schemas.microsoft.com/office/powerpoint/2010/main" val="97129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00657350"/>
              </p:ext>
            </p:extLst>
          </p:nvPr>
        </p:nvGraphicFramePr>
        <p:xfrm>
          <a:off x="304800" y="228600"/>
          <a:ext cx="8686800" cy="6400800"/>
        </p:xfrm>
        <a:graphic>
          <a:graphicData uri="http://schemas.openxmlformats.org/drawingml/2006/table">
            <a:tbl>
              <a:tblPr firstRow="1" bandRow="1">
                <a:tableStyleId>{5C22544A-7EE6-4342-B048-85BDC9FD1C3A}</a:tableStyleId>
              </a:tblPr>
              <a:tblGrid>
                <a:gridCol w="1524000"/>
                <a:gridCol w="1600200"/>
                <a:gridCol w="1981200"/>
                <a:gridCol w="3581400"/>
              </a:tblGrid>
              <a:tr h="370840">
                <a:tc>
                  <a:txBody>
                    <a:bodyPr/>
                    <a:lstStyle/>
                    <a:p>
                      <a:pPr algn="ctr"/>
                      <a:r>
                        <a:rPr lang="en-GB" dirty="0" smtClean="0"/>
                        <a:t>Hormones</a:t>
                      </a:r>
                      <a:endParaRPr lang="en-GB" dirty="0"/>
                    </a:p>
                  </a:txBody>
                  <a:tcPr/>
                </a:tc>
                <a:tc>
                  <a:txBody>
                    <a:bodyPr/>
                    <a:lstStyle/>
                    <a:p>
                      <a:pPr algn="ctr"/>
                      <a:r>
                        <a:rPr lang="en-GB" dirty="0" smtClean="0"/>
                        <a:t>Gland which secretes it</a:t>
                      </a:r>
                      <a:endParaRPr lang="en-GB" dirty="0"/>
                    </a:p>
                  </a:txBody>
                  <a:tcPr/>
                </a:tc>
                <a:tc>
                  <a:txBody>
                    <a:bodyPr/>
                    <a:lstStyle/>
                    <a:p>
                      <a:pPr algn="ctr"/>
                      <a:r>
                        <a:rPr lang="en-GB" dirty="0" smtClean="0"/>
                        <a:t>When secreted</a:t>
                      </a:r>
                      <a:endParaRPr lang="en-GB" dirty="0"/>
                    </a:p>
                  </a:txBody>
                  <a:tcPr/>
                </a:tc>
                <a:tc>
                  <a:txBody>
                    <a:bodyPr/>
                    <a:lstStyle/>
                    <a:p>
                      <a:pPr algn="ctr"/>
                      <a:r>
                        <a:rPr lang="en-GB" dirty="0" smtClean="0"/>
                        <a:t>Function</a:t>
                      </a:r>
                      <a:endParaRPr lang="en-GB" dirty="0"/>
                    </a:p>
                  </a:txBody>
                  <a:tcPr/>
                </a:tc>
              </a:tr>
              <a:tr h="370840">
                <a:tc>
                  <a:txBody>
                    <a:bodyPr/>
                    <a:lstStyle/>
                    <a:p>
                      <a:pPr algn="ctr"/>
                      <a:r>
                        <a:rPr lang="en-GB" dirty="0" smtClean="0"/>
                        <a:t>ADH</a:t>
                      </a:r>
                      <a:endParaRPr lang="en-GB" dirty="0"/>
                    </a:p>
                  </a:txBody>
                  <a:tcPr/>
                </a:tc>
                <a:tc>
                  <a:txBody>
                    <a:bodyPr/>
                    <a:lstStyle/>
                    <a:p>
                      <a:pPr algn="ctr"/>
                      <a:r>
                        <a:rPr lang="en-GB" dirty="0" smtClean="0"/>
                        <a:t>Pituitary gland</a:t>
                      </a:r>
                      <a:endParaRPr lang="en-GB" dirty="0"/>
                    </a:p>
                  </a:txBody>
                  <a:tcPr/>
                </a:tc>
                <a:tc>
                  <a:txBody>
                    <a:bodyPr/>
                    <a:lstStyle/>
                    <a:p>
                      <a:r>
                        <a:rPr lang="en-GB" dirty="0" smtClean="0"/>
                        <a:t>When</a:t>
                      </a:r>
                      <a:r>
                        <a:rPr lang="en-GB" baseline="0" dirty="0" smtClean="0"/>
                        <a:t> b</a:t>
                      </a:r>
                      <a:r>
                        <a:rPr lang="en-GB" dirty="0" smtClean="0"/>
                        <a:t>lood</a:t>
                      </a:r>
                      <a:r>
                        <a:rPr lang="en-GB" baseline="0" dirty="0" smtClean="0"/>
                        <a:t> water potential is low</a:t>
                      </a:r>
                      <a:endParaRPr lang="en-GB" dirty="0"/>
                    </a:p>
                  </a:txBody>
                  <a:tcPr/>
                </a:tc>
                <a:tc>
                  <a:txBody>
                    <a:bodyPr/>
                    <a:lstStyle/>
                    <a:p>
                      <a:r>
                        <a:rPr lang="en-GB" dirty="0" smtClean="0"/>
                        <a:t>Allows collecting ducts to</a:t>
                      </a:r>
                      <a:r>
                        <a:rPr lang="en-GB" baseline="0" dirty="0" smtClean="0"/>
                        <a:t> reabsorb more water by osmosis back into blood</a:t>
                      </a:r>
                      <a:endParaRPr lang="en-GB" dirty="0"/>
                    </a:p>
                  </a:txBody>
                  <a:tcPr/>
                </a:tc>
              </a:tr>
              <a:tr h="370840">
                <a:tc>
                  <a:txBody>
                    <a:bodyPr/>
                    <a:lstStyle/>
                    <a:p>
                      <a:pPr algn="ctr"/>
                      <a:r>
                        <a:rPr lang="en-GB" dirty="0" smtClean="0"/>
                        <a:t>Insulin</a:t>
                      </a:r>
                      <a:endParaRPr lang="en-GB" dirty="0"/>
                    </a:p>
                  </a:txBody>
                  <a:tcPr/>
                </a:tc>
                <a:tc>
                  <a:txBody>
                    <a:bodyPr/>
                    <a:lstStyle/>
                    <a:p>
                      <a:pPr algn="ctr"/>
                      <a:r>
                        <a:rPr lang="en-GB" dirty="0" smtClean="0"/>
                        <a:t>Pancreas</a:t>
                      </a:r>
                      <a:endParaRPr lang="en-GB" dirty="0"/>
                    </a:p>
                  </a:txBody>
                  <a:tcPr/>
                </a:tc>
                <a:tc>
                  <a:txBody>
                    <a:bodyPr/>
                    <a:lstStyle/>
                    <a:p>
                      <a:r>
                        <a:rPr lang="en-GB" dirty="0" smtClean="0"/>
                        <a:t>When blood glucose levels are high</a:t>
                      </a:r>
                      <a:endParaRPr lang="en-GB" dirty="0"/>
                    </a:p>
                  </a:txBody>
                  <a:tcPr/>
                </a:tc>
                <a:tc>
                  <a:txBody>
                    <a:bodyPr/>
                    <a:lstStyle/>
                    <a:p>
                      <a:r>
                        <a:rPr lang="en-GB" dirty="0" smtClean="0"/>
                        <a:t>Allows</a:t>
                      </a:r>
                      <a:r>
                        <a:rPr lang="en-GB" baseline="0" dirty="0" smtClean="0"/>
                        <a:t> the liver to absorb glucose and convert to glycogen</a:t>
                      </a:r>
                      <a:endParaRPr lang="en-GB" dirty="0"/>
                    </a:p>
                  </a:txBody>
                  <a:tcPr/>
                </a:tc>
              </a:tr>
              <a:tr h="370840">
                <a:tc>
                  <a:txBody>
                    <a:bodyPr/>
                    <a:lstStyle/>
                    <a:p>
                      <a:pPr algn="ctr"/>
                      <a:r>
                        <a:rPr lang="en-GB" dirty="0" smtClean="0"/>
                        <a:t>Adrenalin</a:t>
                      </a:r>
                      <a:endParaRPr lang="en-GB" dirty="0"/>
                    </a:p>
                  </a:txBody>
                  <a:tcPr/>
                </a:tc>
                <a:tc>
                  <a:txBody>
                    <a:bodyPr/>
                    <a:lstStyle/>
                    <a:p>
                      <a:pPr algn="ctr"/>
                      <a:r>
                        <a:rPr lang="en-GB" dirty="0" smtClean="0"/>
                        <a:t>Adrenal glands</a:t>
                      </a:r>
                      <a:endParaRPr lang="en-GB" dirty="0"/>
                    </a:p>
                  </a:txBody>
                  <a:tcPr/>
                </a:tc>
                <a:tc>
                  <a:txBody>
                    <a:bodyPr/>
                    <a:lstStyle/>
                    <a:p>
                      <a:r>
                        <a:rPr lang="en-GB" dirty="0" smtClean="0"/>
                        <a:t>In an emergency</a:t>
                      </a:r>
                    </a:p>
                    <a:p>
                      <a:pPr marL="285750" indent="-285750">
                        <a:buFont typeface="Arial" pitchFamily="34" charset="0"/>
                        <a:buChar char="•"/>
                      </a:pPr>
                      <a:r>
                        <a:rPr lang="en-GB" dirty="0" smtClean="0"/>
                        <a:t>Danger</a:t>
                      </a:r>
                    </a:p>
                    <a:p>
                      <a:pPr marL="285750" indent="-285750">
                        <a:buFont typeface="Arial" pitchFamily="34" charset="0"/>
                        <a:buChar char="•"/>
                      </a:pPr>
                      <a:r>
                        <a:rPr lang="en-GB" dirty="0" smtClean="0"/>
                        <a:t>Excitement</a:t>
                      </a:r>
                    </a:p>
                  </a:txBody>
                  <a:tcPr/>
                </a:tc>
                <a:tc>
                  <a:txBody>
                    <a:bodyPr/>
                    <a:lstStyle/>
                    <a:p>
                      <a:r>
                        <a:rPr lang="en-GB" dirty="0" smtClean="0"/>
                        <a:t>Increases the rate of aerobic respiration</a:t>
                      </a:r>
                      <a:endParaRPr lang="en-GB" dirty="0"/>
                    </a:p>
                  </a:txBody>
                  <a:tcPr/>
                </a:tc>
              </a:tr>
              <a:tr h="370840">
                <a:tc>
                  <a:txBody>
                    <a:bodyPr/>
                    <a:lstStyle/>
                    <a:p>
                      <a:pPr algn="ctr"/>
                      <a:r>
                        <a:rPr lang="en-GB" dirty="0" smtClean="0"/>
                        <a:t>Testosterone</a:t>
                      </a:r>
                      <a:endParaRPr lang="en-GB" dirty="0"/>
                    </a:p>
                  </a:txBody>
                  <a:tcPr/>
                </a:tc>
                <a:tc>
                  <a:txBody>
                    <a:bodyPr/>
                    <a:lstStyle/>
                    <a:p>
                      <a:pPr algn="ctr"/>
                      <a:r>
                        <a:rPr lang="en-GB" dirty="0" smtClean="0"/>
                        <a:t>Testes</a:t>
                      </a:r>
                      <a:endParaRPr lang="en-GB" dirty="0"/>
                    </a:p>
                  </a:txBody>
                  <a:tcPr/>
                </a:tc>
                <a:tc>
                  <a:txBody>
                    <a:bodyPr/>
                    <a:lstStyle/>
                    <a:p>
                      <a:r>
                        <a:rPr lang="en-GB" dirty="0" smtClean="0"/>
                        <a:t>From puberty onwards</a:t>
                      </a:r>
                      <a:endParaRPr lang="en-GB" dirty="0"/>
                    </a:p>
                  </a:txBody>
                  <a:tcPr/>
                </a:tc>
                <a:tc>
                  <a:txBody>
                    <a:bodyPr/>
                    <a:lstStyle/>
                    <a:p>
                      <a:r>
                        <a:rPr lang="en-GB" dirty="0" smtClean="0"/>
                        <a:t>Develop secondary sexual characteristics</a:t>
                      </a:r>
                    </a:p>
                    <a:p>
                      <a:r>
                        <a:rPr lang="en-GB" dirty="0" smtClean="0"/>
                        <a:t>Sperm production</a:t>
                      </a:r>
                      <a:endParaRPr lang="en-GB" dirty="0"/>
                    </a:p>
                  </a:txBody>
                  <a:tcPr/>
                </a:tc>
              </a:tr>
              <a:tr h="370840">
                <a:tc>
                  <a:txBody>
                    <a:bodyPr/>
                    <a:lstStyle/>
                    <a:p>
                      <a:pPr algn="ctr"/>
                      <a:r>
                        <a:rPr lang="en-GB" dirty="0" smtClean="0"/>
                        <a:t>Oestrogen</a:t>
                      </a:r>
                      <a:endParaRPr lang="en-GB" dirty="0"/>
                    </a:p>
                  </a:txBody>
                  <a:tcPr/>
                </a:tc>
                <a:tc>
                  <a:txBody>
                    <a:bodyPr/>
                    <a:lstStyle/>
                    <a:p>
                      <a:pPr algn="ctr"/>
                      <a:r>
                        <a:rPr lang="en-GB" dirty="0" smtClean="0"/>
                        <a:t>Ovary</a:t>
                      </a:r>
                      <a:endParaRPr lang="en-GB" dirty="0"/>
                    </a:p>
                  </a:txBody>
                  <a:tcPr/>
                </a:tc>
                <a:tc>
                  <a:txBody>
                    <a:bodyPr/>
                    <a:lstStyle/>
                    <a:p>
                      <a:r>
                        <a:rPr lang="en-GB" dirty="0" smtClean="0"/>
                        <a:t>From puberty onwards</a:t>
                      </a:r>
                      <a:endParaRPr lang="en-GB" dirty="0"/>
                    </a:p>
                  </a:txBody>
                  <a:tcPr/>
                </a:tc>
                <a:tc>
                  <a:txBody>
                    <a:bodyPr/>
                    <a:lstStyle/>
                    <a:p>
                      <a:r>
                        <a:rPr lang="en-GB" dirty="0" smtClean="0"/>
                        <a:t>Develop secondary sexual</a:t>
                      </a:r>
                      <a:r>
                        <a:rPr lang="en-GB" baseline="0" dirty="0" smtClean="0"/>
                        <a:t> characteristics</a:t>
                      </a:r>
                    </a:p>
                    <a:p>
                      <a:r>
                        <a:rPr lang="en-GB" baseline="0" dirty="0" smtClean="0"/>
                        <a:t>Development of the uterine wall</a:t>
                      </a:r>
                    </a:p>
                    <a:p>
                      <a:r>
                        <a:rPr lang="en-GB" baseline="0" dirty="0" smtClean="0"/>
                        <a:t>Prevent </a:t>
                      </a:r>
                      <a:r>
                        <a:rPr lang="en-GB" baseline="0" dirty="0" smtClean="0">
                          <a:solidFill>
                            <a:schemeClr val="accent4">
                              <a:lumMod val="75000"/>
                            </a:schemeClr>
                          </a:solidFill>
                          <a:hlinkClick r:id="" action="ppaction://noaction"/>
                        </a:rPr>
                        <a:t>FSH</a:t>
                      </a:r>
                      <a:r>
                        <a:rPr lang="en-GB" baseline="0" dirty="0" smtClean="0"/>
                        <a:t> production</a:t>
                      </a:r>
                      <a:endParaRPr lang="en-GB" dirty="0"/>
                    </a:p>
                  </a:txBody>
                  <a:tcPr/>
                </a:tc>
              </a:tr>
              <a:tr h="370840">
                <a:tc>
                  <a:txBody>
                    <a:bodyPr/>
                    <a:lstStyle/>
                    <a:p>
                      <a:pPr algn="ctr"/>
                      <a:r>
                        <a:rPr lang="en-GB" dirty="0" smtClean="0"/>
                        <a:t>Progesterone</a:t>
                      </a:r>
                      <a:endParaRPr lang="en-GB" dirty="0"/>
                    </a:p>
                  </a:txBody>
                  <a:tcPr/>
                </a:tc>
                <a:tc>
                  <a:txBody>
                    <a:bodyPr/>
                    <a:lstStyle/>
                    <a:p>
                      <a:pPr algn="ctr"/>
                      <a:r>
                        <a:rPr lang="en-GB" dirty="0" smtClean="0">
                          <a:hlinkClick r:id="" action="ppaction://noaction"/>
                        </a:rPr>
                        <a:t>Corpus </a:t>
                      </a:r>
                      <a:r>
                        <a:rPr lang="en-GB" dirty="0" err="1" smtClean="0">
                          <a:hlinkClick r:id="" action="ppaction://noaction"/>
                        </a:rPr>
                        <a:t>luteum</a:t>
                      </a:r>
                      <a:endParaRPr lang="en-GB" dirty="0" smtClean="0"/>
                    </a:p>
                  </a:txBody>
                  <a:tcPr/>
                </a:tc>
                <a:tc>
                  <a:txBody>
                    <a:bodyPr/>
                    <a:lstStyle/>
                    <a:p>
                      <a:r>
                        <a:rPr lang="en-GB" dirty="0" smtClean="0"/>
                        <a:t>After ovulation and during pregnancy</a:t>
                      </a:r>
                      <a:endParaRPr lang="en-GB" dirty="0"/>
                    </a:p>
                  </a:txBody>
                  <a:tcPr/>
                </a:tc>
                <a:tc>
                  <a:txBody>
                    <a:bodyPr/>
                    <a:lstStyle/>
                    <a:p>
                      <a:r>
                        <a:rPr lang="en-GB" dirty="0" smtClean="0"/>
                        <a:t>Maintenance</a:t>
                      </a:r>
                      <a:r>
                        <a:rPr lang="en-GB" baseline="0" dirty="0" smtClean="0"/>
                        <a:t> of the uterine wall</a:t>
                      </a:r>
                    </a:p>
                    <a:p>
                      <a:r>
                        <a:rPr lang="en-GB" baseline="0" dirty="0" smtClean="0"/>
                        <a:t>Prevention of </a:t>
                      </a:r>
                      <a:r>
                        <a:rPr lang="en-GB" baseline="0" dirty="0" smtClean="0">
                          <a:hlinkClick r:id="" action="ppaction://noaction"/>
                        </a:rPr>
                        <a:t>FSH</a:t>
                      </a:r>
                      <a:r>
                        <a:rPr lang="en-GB" baseline="0" dirty="0" smtClean="0"/>
                        <a:t> production</a:t>
                      </a:r>
                      <a:endParaRPr lang="en-GB" dirty="0"/>
                    </a:p>
                  </a:txBody>
                  <a:tcPr/>
                </a:tc>
              </a:tr>
            </a:tbl>
          </a:graphicData>
        </a:graphic>
      </p:graphicFrame>
      <p:sp>
        <p:nvSpPr>
          <p:cNvPr id="5" name="Rectangle 4"/>
          <p:cNvSpPr/>
          <p:nvPr/>
        </p:nvSpPr>
        <p:spPr>
          <a:xfrm>
            <a:off x="1828800" y="914400"/>
            <a:ext cx="1600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828800" y="1832264"/>
            <a:ext cx="1600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828800" y="2743200"/>
            <a:ext cx="1600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435926" y="914400"/>
            <a:ext cx="1974273"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429000" y="1832264"/>
            <a:ext cx="1974273"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428999" y="2743200"/>
            <a:ext cx="1974273"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444834" y="914400"/>
            <a:ext cx="3546766"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424052" y="1832264"/>
            <a:ext cx="3546766"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417125" y="2743200"/>
            <a:ext cx="3546766"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527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782"/>
            <a:ext cx="7498080" cy="1143000"/>
          </a:xfrm>
        </p:spPr>
        <p:txBody>
          <a:bodyPr/>
          <a:lstStyle/>
          <a:p>
            <a:r>
              <a:rPr lang="en-GB" dirty="0" smtClean="0"/>
              <a:t>Adrenalin</a:t>
            </a:r>
            <a:endParaRPr lang="en-GB" dirty="0"/>
          </a:p>
        </p:txBody>
      </p:sp>
      <p:sp>
        <p:nvSpPr>
          <p:cNvPr id="3" name="Content Placeholder 2"/>
          <p:cNvSpPr>
            <a:spLocks noGrp="1"/>
          </p:cNvSpPr>
          <p:nvPr>
            <p:ph idx="1"/>
          </p:nvPr>
        </p:nvSpPr>
        <p:spPr>
          <a:xfrm>
            <a:off x="1295400" y="1143000"/>
            <a:ext cx="7638288" cy="5715000"/>
          </a:xfrm>
        </p:spPr>
        <p:txBody>
          <a:bodyPr>
            <a:normAutofit fontScale="70000" lnSpcReduction="20000"/>
          </a:bodyPr>
          <a:lstStyle/>
          <a:p>
            <a:pPr marL="82296" indent="0">
              <a:lnSpc>
                <a:spcPct val="120000"/>
              </a:lnSpc>
              <a:buNone/>
            </a:pPr>
            <a:r>
              <a:rPr lang="en-GB" dirty="0" smtClean="0"/>
              <a:t>Most hormones produce their effects rather slowly, bringing about long term changes in the body, such as growth, sexual development.  However, adrenalin acts fast and prepares the body for action. It is often called the “</a:t>
            </a:r>
            <a:r>
              <a:rPr lang="en-GB" i="1" dirty="0" smtClean="0"/>
              <a:t>fight or flight</a:t>
            </a:r>
            <a:r>
              <a:rPr lang="en-GB" dirty="0" smtClean="0"/>
              <a:t>” hormone.</a:t>
            </a:r>
          </a:p>
          <a:p>
            <a:pPr marL="82296" indent="0">
              <a:lnSpc>
                <a:spcPct val="120000"/>
              </a:lnSpc>
              <a:buNone/>
            </a:pPr>
            <a:endParaRPr lang="en-GB" dirty="0" smtClean="0"/>
          </a:p>
          <a:p>
            <a:pPr marL="82296" indent="0">
              <a:lnSpc>
                <a:spcPct val="120000"/>
              </a:lnSpc>
              <a:buNone/>
            </a:pPr>
            <a:r>
              <a:rPr lang="en-GB" dirty="0" smtClean="0"/>
              <a:t>Effects of adrenalin include</a:t>
            </a:r>
          </a:p>
          <a:p>
            <a:pPr>
              <a:lnSpc>
                <a:spcPct val="120000"/>
              </a:lnSpc>
            </a:pPr>
            <a:r>
              <a:rPr lang="en-GB" b="1" dirty="0" smtClean="0">
                <a:solidFill>
                  <a:schemeClr val="accent1">
                    <a:lumMod val="75000"/>
                  </a:schemeClr>
                </a:solidFill>
              </a:rPr>
              <a:t>Increase in blood glucose concentration (respiratory substrate)</a:t>
            </a:r>
          </a:p>
          <a:p>
            <a:pPr>
              <a:lnSpc>
                <a:spcPct val="120000"/>
              </a:lnSpc>
            </a:pPr>
            <a:r>
              <a:rPr lang="en-GB" b="1" dirty="0" smtClean="0">
                <a:solidFill>
                  <a:schemeClr val="accent1">
                    <a:lumMod val="75000"/>
                  </a:schemeClr>
                </a:solidFill>
              </a:rPr>
              <a:t>Heart beats fast and with greater force</a:t>
            </a:r>
          </a:p>
          <a:p>
            <a:pPr>
              <a:lnSpc>
                <a:spcPct val="120000"/>
              </a:lnSpc>
            </a:pPr>
            <a:r>
              <a:rPr lang="en-GB" b="1" dirty="0" smtClean="0">
                <a:solidFill>
                  <a:schemeClr val="accent1">
                    <a:lumMod val="75000"/>
                  </a:schemeClr>
                </a:solidFill>
              </a:rPr>
              <a:t>Rate of breathing increases</a:t>
            </a:r>
          </a:p>
          <a:p>
            <a:pPr>
              <a:lnSpc>
                <a:spcPct val="120000"/>
              </a:lnSpc>
            </a:pPr>
            <a:r>
              <a:rPr lang="en-GB" b="1" dirty="0" smtClean="0">
                <a:solidFill>
                  <a:schemeClr val="accent1">
                    <a:lumMod val="75000"/>
                  </a:schemeClr>
                </a:solidFill>
              </a:rPr>
              <a:t>Blood vessels in the muscles widen increasing flow (vasodilation)</a:t>
            </a:r>
          </a:p>
          <a:p>
            <a:pPr>
              <a:lnSpc>
                <a:spcPct val="120000"/>
              </a:lnSpc>
            </a:pPr>
            <a:r>
              <a:rPr lang="en-GB" b="1" dirty="0" smtClean="0">
                <a:solidFill>
                  <a:schemeClr val="accent1">
                    <a:lumMod val="75000"/>
                  </a:schemeClr>
                </a:solidFill>
              </a:rPr>
              <a:t>Blood vessels in the gut and near the skin constrict (vasoconstriction)</a:t>
            </a:r>
            <a:endParaRPr lang="en-GB" b="1" dirty="0">
              <a:solidFill>
                <a:schemeClr val="accent1">
                  <a:lumMod val="75000"/>
                </a:schemeClr>
              </a:solidFill>
            </a:endParaRPr>
          </a:p>
        </p:txBody>
      </p:sp>
    </p:spTree>
    <p:extLst>
      <p:ext uri="{BB962C8B-B14F-4D97-AF65-F5344CB8AC3E}">
        <p14:creationId xmlns:p14="http://schemas.microsoft.com/office/powerpoint/2010/main" val="348282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Adrenalin</a:t>
            </a:r>
            <a:endParaRPr lang="en-GB" dirty="0"/>
          </a:p>
        </p:txBody>
      </p:sp>
      <p:sp>
        <p:nvSpPr>
          <p:cNvPr id="3" name="Content Placeholder 2"/>
          <p:cNvSpPr>
            <a:spLocks noGrp="1"/>
          </p:cNvSpPr>
          <p:nvPr>
            <p:ph idx="1"/>
          </p:nvPr>
        </p:nvSpPr>
        <p:spPr>
          <a:xfrm>
            <a:off x="1435608" y="1447800"/>
            <a:ext cx="7498080" cy="5257800"/>
          </a:xfrm>
        </p:spPr>
        <p:txBody>
          <a:bodyPr>
            <a:normAutofit/>
          </a:bodyPr>
          <a:lstStyle/>
          <a:p>
            <a:pPr marL="82296" indent="0">
              <a:buNone/>
            </a:pPr>
            <a:r>
              <a:rPr lang="en-GB" sz="2400" dirty="0" smtClean="0"/>
              <a:t>Explain the benefits of the responses caused by adrenalin</a:t>
            </a:r>
          </a:p>
          <a:p>
            <a:r>
              <a:rPr lang="en-GB" sz="2400" b="1" dirty="0" smtClean="0">
                <a:solidFill>
                  <a:schemeClr val="accent1">
                    <a:lumMod val="75000"/>
                  </a:schemeClr>
                </a:solidFill>
              </a:rPr>
              <a:t>Adrenalin prepares the body for an emergency and so increase in energy from aerobic respiration</a:t>
            </a:r>
          </a:p>
          <a:p>
            <a:endParaRPr lang="en-GB" sz="1050" b="1" dirty="0">
              <a:solidFill>
                <a:schemeClr val="accent1">
                  <a:lumMod val="75000"/>
                </a:schemeClr>
              </a:solidFill>
            </a:endParaRPr>
          </a:p>
          <a:p>
            <a:pPr marL="82296" indent="0" algn="ctr">
              <a:buNone/>
            </a:pPr>
            <a:r>
              <a:rPr lang="en-GB" sz="2400" b="1" dirty="0" smtClean="0">
                <a:solidFill>
                  <a:schemeClr val="accent1">
                    <a:lumMod val="75000"/>
                  </a:schemeClr>
                </a:solidFill>
              </a:rPr>
              <a:t>glucose + oxygen </a:t>
            </a:r>
            <a:r>
              <a:rPr lang="en-GB" sz="2400" b="1" dirty="0" smtClean="0">
                <a:solidFill>
                  <a:schemeClr val="accent1">
                    <a:lumMod val="75000"/>
                  </a:schemeClr>
                </a:solidFill>
                <a:latin typeface="Calibri"/>
                <a:cs typeface="Calibri"/>
              </a:rPr>
              <a:t>→ carbon dioxide + water</a:t>
            </a:r>
          </a:p>
          <a:p>
            <a:pPr marL="82296" indent="0" algn="ctr">
              <a:buNone/>
            </a:pPr>
            <a:endParaRPr lang="en-GB" sz="2400" b="1" dirty="0" smtClean="0">
              <a:solidFill>
                <a:schemeClr val="accent1">
                  <a:lumMod val="75000"/>
                </a:schemeClr>
              </a:solidFill>
              <a:latin typeface="Calibri"/>
              <a:cs typeface="Calibri"/>
            </a:endParaRPr>
          </a:p>
          <a:p>
            <a:pPr marL="82296" indent="0" algn="ctr">
              <a:buNone/>
            </a:pPr>
            <a:endParaRPr lang="en-GB" sz="2400" b="1" dirty="0">
              <a:solidFill>
                <a:schemeClr val="accent1">
                  <a:lumMod val="75000"/>
                </a:schemeClr>
              </a:solidFill>
              <a:latin typeface="Calibri"/>
              <a:cs typeface="Calibri"/>
            </a:endParaRPr>
          </a:p>
          <a:p>
            <a:pPr marL="82296" indent="0" algn="ctr">
              <a:buNone/>
            </a:pPr>
            <a:endParaRPr lang="en-GB" sz="2400" b="1" dirty="0" smtClean="0">
              <a:solidFill>
                <a:schemeClr val="accent1">
                  <a:lumMod val="75000"/>
                </a:schemeClr>
              </a:solidFill>
              <a:latin typeface="Calibri"/>
              <a:cs typeface="Calibri"/>
            </a:endParaRPr>
          </a:p>
          <a:p>
            <a:pPr marL="82296" indent="0" algn="ctr">
              <a:buNone/>
            </a:pPr>
            <a:endParaRPr lang="en-GB" sz="2400" b="1" dirty="0">
              <a:solidFill>
                <a:schemeClr val="accent1">
                  <a:lumMod val="75000"/>
                </a:schemeClr>
              </a:solidFill>
              <a:latin typeface="Calibri"/>
              <a:cs typeface="Calibri"/>
            </a:endParaRPr>
          </a:p>
          <a:p>
            <a:pPr marL="82296" indent="0" algn="ctr">
              <a:buNone/>
            </a:pPr>
            <a:endParaRPr lang="en-GB" sz="2400" b="1" dirty="0" smtClean="0">
              <a:solidFill>
                <a:schemeClr val="accent1">
                  <a:lumMod val="75000"/>
                </a:schemeClr>
              </a:solidFill>
              <a:latin typeface="Calibri"/>
              <a:cs typeface="Calibri"/>
            </a:endParaRPr>
          </a:p>
          <a:p>
            <a:pPr marL="82296" indent="0">
              <a:buNone/>
            </a:pPr>
            <a:r>
              <a:rPr lang="en-GB" sz="2400" b="1" dirty="0" smtClean="0">
                <a:solidFill>
                  <a:schemeClr val="accent1">
                    <a:lumMod val="75000"/>
                  </a:schemeClr>
                </a:solidFill>
                <a:latin typeface="Calibri"/>
                <a:cs typeface="Calibri"/>
              </a:rPr>
              <a:t>Increased heart rate &amp; strength ensures respiratory substrates arrive quickly to muscles and waste products are efficiently removed.</a:t>
            </a:r>
            <a:endParaRPr lang="en-GB" sz="2400" b="1" dirty="0">
              <a:solidFill>
                <a:schemeClr val="accent1">
                  <a:lumMod val="75000"/>
                </a:schemeClr>
              </a:solidFill>
            </a:endParaRPr>
          </a:p>
        </p:txBody>
      </p:sp>
      <p:sp>
        <p:nvSpPr>
          <p:cNvPr id="4" name="TextBox 3"/>
          <p:cNvSpPr txBox="1"/>
          <p:nvPr/>
        </p:nvSpPr>
        <p:spPr>
          <a:xfrm>
            <a:off x="36286" y="4035624"/>
            <a:ext cx="3276600" cy="1323439"/>
          </a:xfrm>
          <a:prstGeom prst="rect">
            <a:avLst/>
          </a:prstGeom>
          <a:solidFill>
            <a:schemeClr val="bg1"/>
          </a:solidFill>
          <a:ln>
            <a:solidFill>
              <a:schemeClr val="accent1">
                <a:lumMod val="75000"/>
              </a:schemeClr>
            </a:solidFill>
          </a:ln>
        </p:spPr>
        <p:txBody>
          <a:bodyPr wrap="square" rtlCol="0">
            <a:spAutoFit/>
          </a:bodyPr>
          <a:lstStyle/>
          <a:p>
            <a:r>
              <a:rPr lang="en-GB" sz="2000" dirty="0" smtClean="0">
                <a:solidFill>
                  <a:schemeClr val="accent1">
                    <a:lumMod val="75000"/>
                  </a:schemeClr>
                </a:solidFill>
              </a:rPr>
              <a:t>More glucose released back into blood from glycogen stores in the liver – raising conc. of respiratory substrate</a:t>
            </a:r>
            <a:endParaRPr lang="en-GB" sz="2000" dirty="0">
              <a:solidFill>
                <a:schemeClr val="accent1">
                  <a:lumMod val="75000"/>
                </a:schemeClr>
              </a:solidFill>
            </a:endParaRPr>
          </a:p>
        </p:txBody>
      </p:sp>
      <p:sp>
        <p:nvSpPr>
          <p:cNvPr id="5" name="TextBox 4"/>
          <p:cNvSpPr txBox="1"/>
          <p:nvPr/>
        </p:nvSpPr>
        <p:spPr>
          <a:xfrm>
            <a:off x="3581400" y="4343400"/>
            <a:ext cx="2590800" cy="1015663"/>
          </a:xfrm>
          <a:prstGeom prst="rect">
            <a:avLst/>
          </a:prstGeom>
          <a:noFill/>
          <a:ln>
            <a:solidFill>
              <a:schemeClr val="accent1">
                <a:lumMod val="75000"/>
              </a:schemeClr>
            </a:solidFill>
          </a:ln>
        </p:spPr>
        <p:txBody>
          <a:bodyPr wrap="square" rtlCol="0">
            <a:spAutoFit/>
          </a:bodyPr>
          <a:lstStyle/>
          <a:p>
            <a:r>
              <a:rPr lang="en-GB" sz="2000" dirty="0" smtClean="0">
                <a:solidFill>
                  <a:schemeClr val="accent1">
                    <a:lumMod val="75000"/>
                  </a:schemeClr>
                </a:solidFill>
              </a:rPr>
              <a:t>Increased breathing rate ensures more oxygen gets to muscles</a:t>
            </a:r>
            <a:endParaRPr lang="en-GB" sz="2000" dirty="0">
              <a:solidFill>
                <a:schemeClr val="accent1">
                  <a:lumMod val="75000"/>
                </a:schemeClr>
              </a:solidFill>
            </a:endParaRPr>
          </a:p>
        </p:txBody>
      </p:sp>
      <p:sp>
        <p:nvSpPr>
          <p:cNvPr id="6" name="TextBox 5"/>
          <p:cNvSpPr txBox="1"/>
          <p:nvPr/>
        </p:nvSpPr>
        <p:spPr>
          <a:xfrm>
            <a:off x="6317343" y="4343400"/>
            <a:ext cx="2590800" cy="1015663"/>
          </a:xfrm>
          <a:prstGeom prst="rect">
            <a:avLst/>
          </a:prstGeom>
          <a:noFill/>
          <a:ln>
            <a:solidFill>
              <a:schemeClr val="accent1">
                <a:lumMod val="75000"/>
              </a:schemeClr>
            </a:solidFill>
          </a:ln>
        </p:spPr>
        <p:txBody>
          <a:bodyPr wrap="square" rtlCol="0">
            <a:spAutoFit/>
          </a:bodyPr>
          <a:lstStyle/>
          <a:p>
            <a:r>
              <a:rPr lang="en-GB" sz="2000" dirty="0" smtClean="0">
                <a:solidFill>
                  <a:schemeClr val="accent1">
                    <a:lumMod val="75000"/>
                  </a:schemeClr>
                </a:solidFill>
              </a:rPr>
              <a:t>Increased breathing rate ensures CO</a:t>
            </a:r>
            <a:r>
              <a:rPr lang="en-GB" sz="2000" baseline="-25000" dirty="0" smtClean="0">
                <a:solidFill>
                  <a:schemeClr val="accent1">
                    <a:lumMod val="75000"/>
                  </a:schemeClr>
                </a:solidFill>
              </a:rPr>
              <a:t>2</a:t>
            </a:r>
            <a:r>
              <a:rPr lang="en-GB" sz="2000" dirty="0" smtClean="0">
                <a:solidFill>
                  <a:schemeClr val="accent1">
                    <a:lumMod val="75000"/>
                  </a:schemeClr>
                </a:solidFill>
              </a:rPr>
              <a:t> is quickly removed</a:t>
            </a:r>
            <a:endParaRPr lang="en-GB" sz="2000" dirty="0">
              <a:solidFill>
                <a:schemeClr val="accent1">
                  <a:lumMod val="75000"/>
                </a:schemeClr>
              </a:solidFill>
            </a:endParaRPr>
          </a:p>
        </p:txBody>
      </p:sp>
      <p:cxnSp>
        <p:nvCxnSpPr>
          <p:cNvPr id="8" name="Straight Arrow Connector 7"/>
          <p:cNvCxnSpPr/>
          <p:nvPr/>
        </p:nvCxnSpPr>
        <p:spPr>
          <a:xfrm flipV="1">
            <a:off x="2590800" y="3657600"/>
            <a:ext cx="152400" cy="378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495800" y="3657600"/>
            <a:ext cx="199571"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629400" y="3846612"/>
            <a:ext cx="228600" cy="496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431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Hormones and Sport</a:t>
            </a:r>
            <a:endParaRPr lang="en-GB" dirty="0"/>
          </a:p>
        </p:txBody>
      </p:sp>
      <p:sp>
        <p:nvSpPr>
          <p:cNvPr id="3" name="Content Placeholder 2"/>
          <p:cNvSpPr>
            <a:spLocks noGrp="1"/>
          </p:cNvSpPr>
          <p:nvPr>
            <p:ph idx="1"/>
          </p:nvPr>
        </p:nvSpPr>
        <p:spPr>
          <a:xfrm>
            <a:off x="1435608" y="1447800"/>
            <a:ext cx="7174992" cy="4800600"/>
          </a:xfrm>
        </p:spPr>
        <p:txBody>
          <a:bodyPr>
            <a:normAutofit/>
          </a:bodyPr>
          <a:lstStyle/>
          <a:p>
            <a:r>
              <a:rPr lang="en-GB" sz="2400" dirty="0" smtClean="0"/>
              <a:t>Athletes can improve their </a:t>
            </a:r>
            <a:r>
              <a:rPr lang="en-GB" sz="2400" dirty="0" smtClean="0"/>
              <a:t>performance </a:t>
            </a:r>
            <a:r>
              <a:rPr lang="en-GB" sz="2400" dirty="0" smtClean="0"/>
              <a:t>with the use of                            hormones.  Although this is strictly                    illegal and may be harmful, some                     athletes are willing to take the risk                            in pursuit of sporting success.</a:t>
            </a:r>
          </a:p>
          <a:p>
            <a:endParaRPr lang="en-GB" sz="2400" dirty="0" smtClean="0"/>
          </a:p>
          <a:p>
            <a:endParaRPr lang="en-GB" sz="2400" dirty="0"/>
          </a:p>
          <a:p>
            <a:r>
              <a:rPr lang="en-GB" sz="2400" dirty="0" smtClean="0"/>
              <a:t>Why might an athlete take adrenaline?</a:t>
            </a:r>
          </a:p>
          <a:p>
            <a:r>
              <a:rPr lang="en-GB" sz="2400" dirty="0" smtClean="0"/>
              <a:t>What effects would it cause in their body?</a:t>
            </a:r>
          </a:p>
          <a:p>
            <a:r>
              <a:rPr lang="en-GB" sz="2400" dirty="0" smtClean="0"/>
              <a:t>What harm could it cause to the body?</a:t>
            </a:r>
            <a:endParaRPr lang="en-GB" sz="2400" dirty="0"/>
          </a:p>
        </p:txBody>
      </p:sp>
      <p:pic>
        <p:nvPicPr>
          <p:cNvPr id="1026" name="Picture 2" descr="http://t3.gstatic.com/images?q=tbn:ANd9GcT1ZtPDtXFk4minPKd18ka6qTyNlhWhwZYNN12EM6m5AoC_iH19nzYykCzF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505200"/>
            <a:ext cx="1743075"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63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Adrenaline and Sport</a:t>
            </a:r>
            <a:endParaRPr lang="en-GB" dirty="0"/>
          </a:p>
        </p:txBody>
      </p:sp>
      <p:sp>
        <p:nvSpPr>
          <p:cNvPr id="3" name="Content Placeholder 2"/>
          <p:cNvSpPr>
            <a:spLocks noGrp="1"/>
          </p:cNvSpPr>
          <p:nvPr>
            <p:ph idx="1"/>
          </p:nvPr>
        </p:nvSpPr>
        <p:spPr/>
        <p:txBody>
          <a:bodyPr/>
          <a:lstStyle/>
          <a:p>
            <a:r>
              <a:rPr lang="en-GB" dirty="0" smtClean="0"/>
              <a:t>If taken it will give immediate improved performance especially in ‘power’ events such as sprinting</a:t>
            </a:r>
          </a:p>
          <a:p>
            <a:endParaRPr lang="en-GB" dirty="0"/>
          </a:p>
          <a:p>
            <a:r>
              <a:rPr lang="en-GB" dirty="0" smtClean="0"/>
              <a:t>It could cause an increase in blood pressure which may be harmful to blood capillaries</a:t>
            </a:r>
            <a:endParaRPr lang="en-GB" dirty="0"/>
          </a:p>
        </p:txBody>
      </p:sp>
    </p:spTree>
    <p:extLst>
      <p:ext uri="{BB962C8B-B14F-4D97-AF65-F5344CB8AC3E}">
        <p14:creationId xmlns:p14="http://schemas.microsoft.com/office/powerpoint/2010/main" val="218895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Nervous communication</a:t>
            </a:r>
            <a:endParaRPr lang="en-GB" dirty="0"/>
          </a:p>
        </p:txBody>
      </p:sp>
      <p:pic>
        <p:nvPicPr>
          <p:cNvPr id="4098" name="Picture 2" descr="http://www.sciencephoto.com/image/307542/350wm/P3600148-Artwork_of_a_nerve_cell_of_the_brain_a_synapse-SPL.jpg"/>
          <p:cNvPicPr>
            <a:picLocks noChangeAspect="1" noChangeArrowheads="1"/>
          </p:cNvPicPr>
          <p:nvPr/>
        </p:nvPicPr>
        <p:blipFill rotWithShape="1">
          <a:blip r:embed="rId2">
            <a:extLst>
              <a:ext uri="{28A0092B-C50C-407E-A947-70E740481C1C}">
                <a14:useLocalDpi xmlns:a14="http://schemas.microsoft.com/office/drawing/2010/main" val="0"/>
              </a:ext>
            </a:extLst>
          </a:blip>
          <a:srcRect l="4435" t="2909" r="34073" b="54286"/>
          <a:stretch/>
        </p:blipFill>
        <p:spPr bwMode="auto">
          <a:xfrm>
            <a:off x="5410200" y="3276600"/>
            <a:ext cx="2798619" cy="277170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upload.wikimedia.org/wikipedia/commons/thumb/b/bc/Neuron_Hand-tuned.svg/400px-Neuron_Hand-tuned.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8527" y="1598056"/>
            <a:ext cx="3810000" cy="20478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85454" y="1414875"/>
            <a:ext cx="2295500" cy="369332"/>
          </a:xfrm>
          <a:prstGeom prst="rect">
            <a:avLst/>
          </a:prstGeom>
          <a:noFill/>
        </p:spPr>
        <p:txBody>
          <a:bodyPr wrap="none" rtlCol="0">
            <a:spAutoFit/>
          </a:bodyPr>
          <a:lstStyle/>
          <a:p>
            <a:r>
              <a:rPr lang="en-GB" b="1" dirty="0" smtClean="0"/>
              <a:t>Nerve cell (neuron)</a:t>
            </a:r>
            <a:endParaRPr lang="en-GB" b="1" dirty="0"/>
          </a:p>
        </p:txBody>
      </p:sp>
      <p:cxnSp>
        <p:nvCxnSpPr>
          <p:cNvPr id="6" name="Straight Arrow Connector 5"/>
          <p:cNvCxnSpPr/>
          <p:nvPr/>
        </p:nvCxnSpPr>
        <p:spPr>
          <a:xfrm>
            <a:off x="2849253" y="3230296"/>
            <a:ext cx="1577274" cy="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883889" y="3246747"/>
            <a:ext cx="1642437" cy="369332"/>
          </a:xfrm>
          <a:prstGeom prst="rect">
            <a:avLst/>
          </a:prstGeom>
          <a:noFill/>
        </p:spPr>
        <p:txBody>
          <a:bodyPr wrap="none" rtlCol="0">
            <a:spAutoFit/>
          </a:bodyPr>
          <a:lstStyle/>
          <a:p>
            <a:r>
              <a:rPr lang="en-GB" dirty="0" smtClean="0"/>
              <a:t>Nerve impulses</a:t>
            </a:r>
            <a:endParaRPr lang="en-GB" dirty="0"/>
          </a:p>
        </p:txBody>
      </p:sp>
      <p:sp>
        <p:nvSpPr>
          <p:cNvPr id="9" name="Oval 8"/>
          <p:cNvSpPr/>
          <p:nvPr/>
        </p:nvSpPr>
        <p:spPr>
          <a:xfrm>
            <a:off x="5188527" y="2895600"/>
            <a:ext cx="3574473" cy="3581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a:endCxn id="9" idx="0"/>
          </p:cNvCxnSpPr>
          <p:nvPr/>
        </p:nvCxnSpPr>
        <p:spPr>
          <a:xfrm>
            <a:off x="4724400" y="2621994"/>
            <a:ext cx="2251364" cy="2736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9" idx="2"/>
          </p:cNvCxnSpPr>
          <p:nvPr/>
        </p:nvCxnSpPr>
        <p:spPr>
          <a:xfrm>
            <a:off x="4724400" y="2621994"/>
            <a:ext cx="464127" cy="2064306"/>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14929" y="2710934"/>
            <a:ext cx="1148071" cy="369332"/>
          </a:xfrm>
          <a:prstGeom prst="rect">
            <a:avLst/>
          </a:prstGeom>
          <a:noFill/>
        </p:spPr>
        <p:txBody>
          <a:bodyPr wrap="none" rtlCol="0">
            <a:spAutoFit/>
          </a:bodyPr>
          <a:lstStyle/>
          <a:p>
            <a:r>
              <a:rPr lang="en-GB" dirty="0" smtClean="0"/>
              <a:t>Target cell</a:t>
            </a:r>
            <a:endParaRPr lang="en-GB" dirty="0"/>
          </a:p>
        </p:txBody>
      </p:sp>
      <p:sp>
        <p:nvSpPr>
          <p:cNvPr id="19" name="TextBox 18"/>
          <p:cNvSpPr txBox="1"/>
          <p:nvPr/>
        </p:nvSpPr>
        <p:spPr>
          <a:xfrm>
            <a:off x="5410200" y="5495514"/>
            <a:ext cx="1754648" cy="369332"/>
          </a:xfrm>
          <a:prstGeom prst="rect">
            <a:avLst/>
          </a:prstGeom>
          <a:noFill/>
        </p:spPr>
        <p:txBody>
          <a:bodyPr wrap="none" rtlCol="0">
            <a:spAutoFit/>
          </a:bodyPr>
          <a:lstStyle/>
          <a:p>
            <a:r>
              <a:rPr lang="en-GB" dirty="0" smtClean="0"/>
              <a:t>End of nerve cell</a:t>
            </a:r>
            <a:endParaRPr lang="en-GB" dirty="0"/>
          </a:p>
        </p:txBody>
      </p:sp>
      <p:sp>
        <p:nvSpPr>
          <p:cNvPr id="20" name="TextBox 19"/>
          <p:cNvSpPr txBox="1"/>
          <p:nvPr/>
        </p:nvSpPr>
        <p:spPr>
          <a:xfrm>
            <a:off x="6820395" y="6048308"/>
            <a:ext cx="2148444" cy="646331"/>
          </a:xfrm>
          <a:prstGeom prst="rect">
            <a:avLst/>
          </a:prstGeom>
          <a:solidFill>
            <a:schemeClr val="bg1"/>
          </a:solidFill>
        </p:spPr>
        <p:txBody>
          <a:bodyPr wrap="square" rtlCol="0">
            <a:spAutoFit/>
          </a:bodyPr>
          <a:lstStyle/>
          <a:p>
            <a:r>
              <a:rPr lang="en-GB" dirty="0" smtClean="0"/>
              <a:t>Effector is usually a muscle or gland</a:t>
            </a:r>
            <a:endParaRPr lang="en-GB" dirty="0"/>
          </a:p>
        </p:txBody>
      </p:sp>
      <p:sp>
        <p:nvSpPr>
          <p:cNvPr id="16" name="TextBox 15"/>
          <p:cNvSpPr txBox="1"/>
          <p:nvPr/>
        </p:nvSpPr>
        <p:spPr>
          <a:xfrm>
            <a:off x="1249638" y="5586643"/>
            <a:ext cx="3140603" cy="923330"/>
          </a:xfrm>
          <a:prstGeom prst="rect">
            <a:avLst/>
          </a:prstGeom>
          <a:noFill/>
        </p:spPr>
        <p:txBody>
          <a:bodyPr wrap="none" rtlCol="0">
            <a:spAutoFit/>
          </a:bodyPr>
          <a:lstStyle/>
          <a:p>
            <a:pPr marL="342900" indent="-342900">
              <a:buFont typeface="+mj-lt"/>
              <a:buAutoNum type="arabicPeriod"/>
            </a:pPr>
            <a:r>
              <a:rPr lang="en-GB" dirty="0" smtClean="0"/>
              <a:t>Sensory neurones</a:t>
            </a:r>
          </a:p>
          <a:p>
            <a:pPr marL="342900" indent="-342900">
              <a:buFont typeface="+mj-lt"/>
              <a:buAutoNum type="arabicPeriod"/>
            </a:pPr>
            <a:r>
              <a:rPr lang="en-GB" dirty="0" smtClean="0"/>
              <a:t>Relay neurones</a:t>
            </a:r>
          </a:p>
          <a:p>
            <a:pPr marL="342900" indent="-342900">
              <a:buFont typeface="+mj-lt"/>
              <a:buAutoNum type="arabicPeriod"/>
            </a:pPr>
            <a:r>
              <a:rPr lang="en-GB" dirty="0" smtClean="0"/>
              <a:t>Motor or effector neurones</a:t>
            </a:r>
            <a:endParaRPr lang="en-GB" dirty="0"/>
          </a:p>
        </p:txBody>
      </p:sp>
    </p:spTree>
    <p:extLst>
      <p:ext uri="{BB962C8B-B14F-4D97-AF65-F5344CB8AC3E}">
        <p14:creationId xmlns:p14="http://schemas.microsoft.com/office/powerpoint/2010/main" val="392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animBg="1"/>
      <p:bldP spid="18" grpId="0"/>
      <p:bldP spid="19" grpId="0"/>
      <p:bldP spid="20" grpId="0" animBg="1"/>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228600"/>
            <a:ext cx="1752600" cy="708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762000" y="85724"/>
            <a:ext cx="7498080" cy="1143000"/>
          </a:xfrm>
        </p:spPr>
        <p:txBody>
          <a:bodyPr/>
          <a:lstStyle/>
          <a:p>
            <a:r>
              <a:rPr lang="en-GB" dirty="0" smtClean="0"/>
              <a:t>Nervous communication</a:t>
            </a:r>
            <a:endParaRPr lang="en-GB" dirty="0"/>
          </a:p>
        </p:txBody>
      </p:sp>
      <p:sp>
        <p:nvSpPr>
          <p:cNvPr id="3" name="Content Placeholder 2"/>
          <p:cNvSpPr>
            <a:spLocks noGrp="1"/>
          </p:cNvSpPr>
          <p:nvPr>
            <p:ph idx="1"/>
          </p:nvPr>
        </p:nvSpPr>
        <p:spPr>
          <a:xfrm>
            <a:off x="152400" y="5400674"/>
            <a:ext cx="8781288" cy="1533525"/>
          </a:xfrm>
        </p:spPr>
        <p:txBody>
          <a:bodyPr>
            <a:normAutofit/>
          </a:bodyPr>
          <a:lstStyle/>
          <a:p>
            <a:r>
              <a:rPr lang="en-GB" sz="2400" dirty="0" smtClean="0"/>
              <a:t>Communication occurs when the nerve cell directly signals the target cells – muscles or glands. This is a quick and efficient method and is the favoured method if a quick response is required</a:t>
            </a:r>
            <a:endParaRPr lang="en-GB" sz="2400" dirty="0"/>
          </a:p>
        </p:txBody>
      </p:sp>
      <p:pic>
        <p:nvPicPr>
          <p:cNvPr id="5124" name="Picture 4" descr="http://1.bp.blogspot.com/-CGhkhqLASnE/TyU9nRB9sjI/AAAAAAAAAQg/-hPal9IbplQ/s1600/Screen+Shot+2012-01-29+at+7.36.42+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85" y="1228724"/>
            <a:ext cx="9592646" cy="417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69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Hormonal Communication</a:t>
            </a:r>
            <a:br>
              <a:rPr lang="en-GB" dirty="0" smtClean="0"/>
            </a:br>
            <a:r>
              <a:rPr lang="en-GB" dirty="0"/>
              <a:t>	</a:t>
            </a:r>
            <a:r>
              <a:rPr lang="en-GB" dirty="0" smtClean="0"/>
              <a:t>(Endocrine system)</a:t>
            </a:r>
            <a:endParaRPr lang="en-GB" dirty="0"/>
          </a:p>
        </p:txBody>
      </p:sp>
      <p:sp>
        <p:nvSpPr>
          <p:cNvPr id="4" name="Oval 3"/>
          <p:cNvSpPr/>
          <p:nvPr/>
        </p:nvSpPr>
        <p:spPr>
          <a:xfrm>
            <a:off x="1226127" y="2895600"/>
            <a:ext cx="1066800" cy="10668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473777" y="3162300"/>
            <a:ext cx="190500" cy="2286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517822" y="3595255"/>
            <a:ext cx="1066800" cy="1066800"/>
            <a:chOff x="7543800" y="3810000"/>
            <a:chExt cx="1066800" cy="1066800"/>
          </a:xfrm>
        </p:grpSpPr>
        <p:sp>
          <p:nvSpPr>
            <p:cNvPr id="5" name="Oval 4"/>
            <p:cNvSpPr/>
            <p:nvPr/>
          </p:nvSpPr>
          <p:spPr>
            <a:xfrm>
              <a:off x="7543800" y="3810000"/>
              <a:ext cx="1066800" cy="10668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860722" y="4229100"/>
              <a:ext cx="190500" cy="2286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TextBox 7"/>
          <p:cNvSpPr txBox="1"/>
          <p:nvPr/>
        </p:nvSpPr>
        <p:spPr>
          <a:xfrm>
            <a:off x="990600" y="3905934"/>
            <a:ext cx="1726623" cy="646331"/>
          </a:xfrm>
          <a:prstGeom prst="rect">
            <a:avLst/>
          </a:prstGeom>
          <a:noFill/>
        </p:spPr>
        <p:txBody>
          <a:bodyPr wrap="square" rtlCol="0">
            <a:spAutoFit/>
          </a:bodyPr>
          <a:lstStyle/>
          <a:p>
            <a:r>
              <a:rPr lang="en-GB" dirty="0" smtClean="0"/>
              <a:t>Cell in endocrine gland</a:t>
            </a:r>
            <a:endParaRPr lang="en-GB" dirty="0"/>
          </a:p>
        </p:txBody>
      </p:sp>
      <p:sp>
        <p:nvSpPr>
          <p:cNvPr id="9" name="Rounded Rectangle 8"/>
          <p:cNvSpPr/>
          <p:nvPr/>
        </p:nvSpPr>
        <p:spPr>
          <a:xfrm rot="391778">
            <a:off x="-324465" y="2850653"/>
            <a:ext cx="9664135" cy="209738"/>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202265" y="3239868"/>
            <a:ext cx="1726623" cy="369332"/>
          </a:xfrm>
          <a:prstGeom prst="rect">
            <a:avLst/>
          </a:prstGeom>
          <a:noFill/>
        </p:spPr>
        <p:txBody>
          <a:bodyPr wrap="square" rtlCol="0">
            <a:spAutoFit/>
          </a:bodyPr>
          <a:lstStyle/>
          <a:p>
            <a:r>
              <a:rPr lang="en-GB" dirty="0" smtClean="0"/>
              <a:t>Blood system</a:t>
            </a:r>
            <a:endParaRPr lang="en-GB" dirty="0"/>
          </a:p>
        </p:txBody>
      </p:sp>
      <p:sp>
        <p:nvSpPr>
          <p:cNvPr id="12" name="TextBox 11"/>
          <p:cNvSpPr txBox="1"/>
          <p:nvPr/>
        </p:nvSpPr>
        <p:spPr>
          <a:xfrm>
            <a:off x="3879273" y="2091714"/>
            <a:ext cx="2362200" cy="646331"/>
          </a:xfrm>
          <a:prstGeom prst="rect">
            <a:avLst/>
          </a:prstGeom>
          <a:noFill/>
        </p:spPr>
        <p:txBody>
          <a:bodyPr wrap="square" rtlCol="0">
            <a:spAutoFit/>
          </a:bodyPr>
          <a:lstStyle/>
          <a:p>
            <a:r>
              <a:rPr lang="en-GB" dirty="0" smtClean="0"/>
              <a:t>Hormone travels in blood to the target cell</a:t>
            </a:r>
            <a:endParaRPr lang="en-GB" dirty="0"/>
          </a:p>
        </p:txBody>
      </p:sp>
      <p:sp>
        <p:nvSpPr>
          <p:cNvPr id="13" name="Oval 12"/>
          <p:cNvSpPr/>
          <p:nvPr/>
        </p:nvSpPr>
        <p:spPr>
          <a:xfrm>
            <a:off x="1759527" y="269094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1862915" y="28484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1805246" y="296314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2057400" y="270825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2721378" y="274809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3581400" y="280277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4069081" y="2895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6241473" y="31103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7315200" y="32107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4484742" y="288797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5638800" y="311034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5257800" y="296314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7010400" y="318793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6629400" y="318793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7689700" y="352944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7789025" y="36092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Pie 30"/>
          <p:cNvSpPr/>
          <p:nvPr/>
        </p:nvSpPr>
        <p:spPr>
          <a:xfrm flipH="1">
            <a:off x="7689700" y="3498709"/>
            <a:ext cx="290088" cy="266699"/>
          </a:xfrm>
          <a:prstGeom prst="p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 name="TextBox 31"/>
          <p:cNvSpPr txBox="1"/>
          <p:nvPr/>
        </p:nvSpPr>
        <p:spPr>
          <a:xfrm>
            <a:off x="7187910" y="4662055"/>
            <a:ext cx="1726623" cy="369332"/>
          </a:xfrm>
          <a:prstGeom prst="rect">
            <a:avLst/>
          </a:prstGeom>
          <a:noFill/>
        </p:spPr>
        <p:txBody>
          <a:bodyPr wrap="square" rtlCol="0">
            <a:spAutoFit/>
          </a:bodyPr>
          <a:lstStyle/>
          <a:p>
            <a:r>
              <a:rPr lang="en-GB" dirty="0" smtClean="0"/>
              <a:t>Target cell</a:t>
            </a:r>
            <a:endParaRPr lang="en-GB" dirty="0"/>
          </a:p>
        </p:txBody>
      </p:sp>
      <p:sp>
        <p:nvSpPr>
          <p:cNvPr id="33" name="TextBox 32"/>
          <p:cNvSpPr txBox="1"/>
          <p:nvPr/>
        </p:nvSpPr>
        <p:spPr>
          <a:xfrm>
            <a:off x="7315200" y="1630049"/>
            <a:ext cx="1726623" cy="923330"/>
          </a:xfrm>
          <a:prstGeom prst="rect">
            <a:avLst/>
          </a:prstGeom>
          <a:noFill/>
        </p:spPr>
        <p:txBody>
          <a:bodyPr wrap="square" rtlCol="0">
            <a:spAutoFit/>
          </a:bodyPr>
          <a:lstStyle/>
          <a:p>
            <a:r>
              <a:rPr lang="en-GB" dirty="0" smtClean="0"/>
              <a:t>Receptor on target cell for hormone</a:t>
            </a:r>
            <a:endParaRPr lang="en-GB" dirty="0"/>
          </a:p>
        </p:txBody>
      </p:sp>
      <p:cxnSp>
        <p:nvCxnSpPr>
          <p:cNvPr id="35" name="Straight Arrow Connector 34"/>
          <p:cNvCxnSpPr/>
          <p:nvPr/>
        </p:nvCxnSpPr>
        <p:spPr>
          <a:xfrm flipH="1">
            <a:off x="7942983" y="2553379"/>
            <a:ext cx="108239" cy="94533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348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Hormonal Communication</a:t>
            </a:r>
          </a:p>
        </p:txBody>
      </p:sp>
      <p:sp>
        <p:nvSpPr>
          <p:cNvPr id="3" name="Content Placeholder 2"/>
          <p:cNvSpPr>
            <a:spLocks noGrp="1"/>
          </p:cNvSpPr>
          <p:nvPr>
            <p:ph idx="1"/>
          </p:nvPr>
        </p:nvSpPr>
        <p:spPr/>
        <p:txBody>
          <a:bodyPr/>
          <a:lstStyle/>
          <a:p>
            <a:r>
              <a:rPr lang="en-GB" dirty="0" smtClean="0"/>
              <a:t>Communication occurs when the endocrine gland produces a hormone and this is sent to the target cell via the   blood system.  This tends to be a slower response and is frequently used for growth and development of the organism. The main exception is adrenalin, where is prepares the body for an emergency.</a:t>
            </a:r>
            <a:endParaRPr lang="en-GB" dirty="0"/>
          </a:p>
        </p:txBody>
      </p:sp>
      <p:sp>
        <p:nvSpPr>
          <p:cNvPr id="4" name="Rectangle 3"/>
          <p:cNvSpPr/>
          <p:nvPr/>
        </p:nvSpPr>
        <p:spPr>
          <a:xfrm>
            <a:off x="1828800" y="2057400"/>
            <a:ext cx="2667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6477000" y="20193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863436" y="3048000"/>
            <a:ext cx="2175164"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058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Hormones =</a:t>
            </a:r>
            <a:endParaRPr lang="en-GB" dirty="0"/>
          </a:p>
        </p:txBody>
      </p:sp>
      <p:sp>
        <p:nvSpPr>
          <p:cNvPr id="3" name="Content Placeholder 2"/>
          <p:cNvSpPr>
            <a:spLocks noGrp="1"/>
          </p:cNvSpPr>
          <p:nvPr>
            <p:ph idx="1"/>
          </p:nvPr>
        </p:nvSpPr>
        <p:spPr/>
        <p:txBody>
          <a:bodyPr/>
          <a:lstStyle/>
          <a:p>
            <a:r>
              <a:rPr lang="en-GB" dirty="0" smtClean="0">
                <a:solidFill>
                  <a:schemeClr val="accent1">
                    <a:lumMod val="75000"/>
                  </a:schemeClr>
                </a:solidFill>
              </a:rPr>
              <a:t>They are produced by the endocrine system and act as “chemical messengers” transported in the blood</a:t>
            </a:r>
            <a:endParaRPr lang="en-GB" dirty="0">
              <a:solidFill>
                <a:schemeClr val="accent1">
                  <a:lumMod val="75000"/>
                </a:schemeClr>
              </a:solidFill>
            </a:endParaRPr>
          </a:p>
        </p:txBody>
      </p:sp>
    </p:spTree>
    <p:extLst>
      <p:ext uri="{BB962C8B-B14F-4D97-AF65-F5344CB8AC3E}">
        <p14:creationId xmlns:p14="http://schemas.microsoft.com/office/powerpoint/2010/main" val="182553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6146" name="Picture 2" descr="http://bioserv.fiu.edu/~walterm/Fund_Sp2004/lec5_messengers/lecture_files/image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6340640" cy="708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252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7170" name="Picture 2" descr="http://cancerhelp.cancerresearchuk.org/prod_consump/groups/cr_common/@cah/@gen/documents/image/crukmig_1000img-121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254" y="609600"/>
            <a:ext cx="7949709" cy="7086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0" y="2438400"/>
            <a:ext cx="2932963" cy="129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486400" y="2438400"/>
            <a:ext cx="2932963" cy="800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2667000" y="2838450"/>
            <a:ext cx="2387108" cy="971550"/>
          </a:xfrm>
          <a:prstGeom prst="roundRect">
            <a:avLst/>
          </a:prstGeom>
          <a:solidFill>
            <a:srgbClr val="C5D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54978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9218" name="Picture 2" descr="http://www.emc.maricopa.edu/faculty/farabee/biobk/hormone_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19200"/>
            <a:ext cx="8858464" cy="4657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741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758</Words>
  <Application>Microsoft Office PowerPoint</Application>
  <PresentationFormat>On-screen Show (4:3)</PresentationFormat>
  <Paragraphs>126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Communication between cells</vt:lpstr>
      <vt:lpstr>Nervous communication</vt:lpstr>
      <vt:lpstr>Nervous communication</vt:lpstr>
      <vt:lpstr>Hormonal Communication  (Endocrine system)</vt:lpstr>
      <vt:lpstr>Hormonal Communication</vt:lpstr>
      <vt:lpstr>Hormones =</vt:lpstr>
      <vt:lpstr>PowerPoint Presentation</vt:lpstr>
      <vt:lpstr>PowerPoint Presentation</vt:lpstr>
      <vt:lpstr>PowerPoint Presentation</vt:lpstr>
      <vt:lpstr>Endocrine system</vt:lpstr>
      <vt:lpstr>PowerPoint Presentation</vt:lpstr>
      <vt:lpstr>Hormones</vt:lpstr>
      <vt:lpstr>PowerPoint Presentation</vt:lpstr>
      <vt:lpstr>Adrenalin</vt:lpstr>
      <vt:lpstr>Adrenalin</vt:lpstr>
      <vt:lpstr>Hormones and Sport</vt:lpstr>
      <vt:lpstr>Adrenaline and Sport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between cells</dc:title>
  <dc:creator>Mansoorah Shah</dc:creator>
  <cp:lastModifiedBy>Mansoorah Shah</cp:lastModifiedBy>
  <cp:revision>1</cp:revision>
  <dcterms:created xsi:type="dcterms:W3CDTF">2019-05-08T06:24:59Z</dcterms:created>
  <dcterms:modified xsi:type="dcterms:W3CDTF">2019-05-08T06:34:47Z</dcterms:modified>
</cp:coreProperties>
</file>